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0" r:id="rId5"/>
    <p:sldId id="258" r:id="rId6"/>
    <p:sldId id="263" r:id="rId7"/>
    <p:sldId id="262" r:id="rId8"/>
    <p:sldId id="261" r:id="rId9"/>
    <p:sldId id="260" r:id="rId10"/>
    <p:sldId id="259"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9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948120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685818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3535387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4D83098-2F72-4583-9069-19995BA04D3D}" type="datetimeFigureOut">
              <a:rPr lang="ru-RU" smtClean="0"/>
              <a:t>03.12.2022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412562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4D83098-2F72-4583-9069-19995BA04D3D}" type="datetimeFigureOut">
              <a:rPr lang="ru-RU" smtClean="0"/>
              <a:t>03.12.2022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3258675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4D83098-2F72-4583-9069-19995BA04D3D}" type="datetimeFigureOut">
              <a:rPr lang="ru-RU" smtClean="0"/>
              <a:t>03.12.2022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2089550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4D83098-2F72-4583-9069-19995BA04D3D}" type="datetimeFigureOut">
              <a:rPr lang="ru-RU" smtClean="0"/>
              <a:t>03.12.2022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1017988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4D83098-2F72-4583-9069-19995BA04D3D}" type="datetimeFigureOut">
              <a:rPr lang="ru-RU" smtClean="0"/>
              <a:t>03.12.2022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1649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4D83098-2F72-4583-9069-19995BA04D3D}" type="datetimeFigureOut">
              <a:rPr lang="ru-RU" smtClean="0"/>
              <a:t>03.12.2022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1360291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2138530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3AA98B-F082-4CD2-9382-BB4A52DB9573}" type="slidenum">
              <a:rPr lang="ru-RU" smtClean="0"/>
              <a:t>‹#›</a:t>
            </a:fld>
            <a:endParaRPr lang="ru-RU"/>
          </a:p>
        </p:txBody>
      </p:sp>
    </p:spTree>
    <p:extLst>
      <p:ext uri="{BB962C8B-B14F-4D97-AF65-F5344CB8AC3E}">
        <p14:creationId xmlns:p14="http://schemas.microsoft.com/office/powerpoint/2010/main" val="2891918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D83098-2F72-4583-9069-19995BA04D3D}" type="datetimeFigureOut">
              <a:rPr lang="ru-RU" smtClean="0"/>
              <a:t>03.12.2022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3AA98B-F082-4CD2-9382-BB4A52DB9573}" type="slidenum">
              <a:rPr lang="ru-RU" smtClean="0"/>
              <a:t>‹#›</a:t>
            </a:fld>
            <a:endParaRPr lang="ru-RU"/>
          </a:p>
        </p:txBody>
      </p:sp>
    </p:spTree>
    <p:extLst>
      <p:ext uri="{BB962C8B-B14F-4D97-AF65-F5344CB8AC3E}">
        <p14:creationId xmlns:p14="http://schemas.microsoft.com/office/powerpoint/2010/main" val="1085742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6.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9" y="114300"/>
            <a:ext cx="1338943"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НПК</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14765" y="2664320"/>
            <a:ext cx="7756071"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Лекция №</a:t>
            </a:r>
            <a:r>
              <a:rPr lang="ru-RU" sz="2000" b="1" dirty="0" smtClean="0">
                <a:solidFill>
                  <a:srgbClr val="C00000"/>
                </a:solidFill>
                <a:latin typeface="Times New Roman" panose="02020603050405020304" pitchFamily="18" charset="0"/>
                <a:cs typeface="Times New Roman" panose="02020603050405020304" pitchFamily="18" charset="0"/>
              </a:rPr>
              <a:t>06 </a:t>
            </a:r>
            <a:r>
              <a:rPr lang="ru-RU" sz="2000" b="1" dirty="0" smtClean="0">
                <a:solidFill>
                  <a:srgbClr val="C00000"/>
                </a:solidFill>
                <a:latin typeface="Times New Roman" panose="02020603050405020304" pitchFamily="18" charset="0"/>
                <a:cs typeface="Times New Roman" panose="02020603050405020304" pitchFamily="18" charset="0"/>
              </a:rPr>
              <a:t>- </a:t>
            </a:r>
            <a:r>
              <a:rPr lang="ru-RU" sz="2000" b="1" dirty="0">
                <a:solidFill>
                  <a:srgbClr val="C00000"/>
                </a:solidFill>
                <a:latin typeface="Times New Roman" panose="02020603050405020304" pitchFamily="18" charset="0"/>
                <a:cs typeface="Times New Roman" panose="02020603050405020304" pitchFamily="18" charset="0"/>
              </a:rPr>
              <a:t>Р</a:t>
            </a:r>
            <a:r>
              <a:rPr lang="ru-RU" sz="2000" b="1" dirty="0" smtClean="0">
                <a:solidFill>
                  <a:srgbClr val="C00000"/>
                </a:solidFill>
                <a:latin typeface="Times New Roman" panose="02020603050405020304" pitchFamily="18" charset="0"/>
                <a:cs typeface="Times New Roman" panose="02020603050405020304" pitchFamily="18" charset="0"/>
              </a:rPr>
              <a:t>адиационный метод контроля</a:t>
            </a:r>
            <a:r>
              <a:rPr lang="ru-RU" sz="2000" b="1" dirty="0" smtClean="0">
                <a:solidFill>
                  <a:srgbClr val="C00000"/>
                </a:solidFill>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86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7421" y="1028701"/>
            <a:ext cx="11900848" cy="396784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Вопросы:</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Схема, сущность и классификация радиационных методов контроля </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Оборудование для радиационной дефектоскопии. Устройство и принцип работы.</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Материалы для радиографического контроля. </a:t>
            </a:r>
          </a:p>
          <a:p>
            <a:pPr marL="457200" indent="-457200" algn="just">
              <a:spcBef>
                <a:spcPts val="600"/>
              </a:spcBef>
              <a:spcAft>
                <a:spcPts val="600"/>
              </a:spcAft>
              <a:buAutoNum type="arabicPeriod"/>
            </a:pPr>
            <a:r>
              <a:rPr lang="ru-RU" sz="2400" b="1" dirty="0" smtClean="0">
                <a:solidFill>
                  <a:srgbClr val="C00000"/>
                </a:solidFill>
                <a:latin typeface="Times New Roman" panose="02020603050405020304" pitchFamily="18" charset="0"/>
                <a:cs typeface="Times New Roman" panose="02020603050405020304" pitchFamily="18" charset="0"/>
              </a:rPr>
              <a:t>Технология радиографического контроля, оценка R-снимков и оформление результатов контроля.</a:t>
            </a: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9006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024" y="0"/>
            <a:ext cx="12070976" cy="3016210"/>
          </a:xfrm>
          <a:prstGeom prst="rect">
            <a:avLst/>
          </a:prstGeom>
        </p:spPr>
        <p:txBody>
          <a:bodyPr wrap="square">
            <a:spAutoFit/>
          </a:bodyPr>
          <a:lstStyle/>
          <a:p>
            <a:pPr algn="just">
              <a:spcBef>
                <a:spcPts val="600"/>
              </a:spcBef>
              <a:spcAft>
                <a:spcPts val="6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Радиационный контроль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это вид неразрушающего контроля, основанный на регистрации и анализе ионизирующего излучения после его взаимодействия с объектом контроля.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Существуют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два вида ионизирующих излучений:</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342900" algn="just">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корпускулярное</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состоящее из частиц с массой покоя, отличной от нуля (альфа- и бета-излучение и нейтронное излучение);</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tabLst>
                <a:tab pos="457200" algn="l"/>
              </a:tabLst>
            </a:pP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электромагнитное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(гамма-излучение и рентгеновское) с очень малой длиной волны.</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Основными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направлениями радиационной дефектоскопии являются рентгено- и гамма- дефектоскопия.</a:t>
            </a:r>
            <a:b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Различие между рентгеновской и гамма- дефектоскопией заключается в используемых источниках ионизирующих излучений, однако ввиду общности способов регистрации излучения и целей испытаний они имеют общую методику и технологию проведения контроля в производственных условиях</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     </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https://con-test.ru/images/rk-blog.pn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1024" y="3131447"/>
            <a:ext cx="6348730" cy="3605530"/>
          </a:xfrm>
          <a:prstGeom prst="rect">
            <a:avLst/>
          </a:prstGeom>
          <a:noFill/>
          <a:ln>
            <a:solidFill>
              <a:schemeClr val="tx1"/>
            </a:solidFill>
          </a:ln>
        </p:spPr>
      </p:pic>
      <p:sp>
        <p:nvSpPr>
          <p:cNvPr id="4" name="Прямоугольник 3"/>
          <p:cNvSpPr/>
          <p:nvPr/>
        </p:nvSpPr>
        <p:spPr>
          <a:xfrm>
            <a:off x="6669741" y="3131447"/>
            <a:ext cx="5351930" cy="2862322"/>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Наиболее используемым методом радиационного контроля является рентгенографический контроль, при котором генерирование рентгеновского излучения происходит с помощью рентгеновской трубки, в которой излучение возникает при взаимодействии быстрых электронов с атомами вещества анода, а регистрация изображения осуществляется помощью детектора излучения — на пленке или пластине.</a:t>
            </a:r>
            <a:endParaRPr lang="ru-RU"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1309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4812" y="0"/>
            <a:ext cx="12017188" cy="5740033"/>
          </a:xfrm>
          <a:prstGeom prst="rect">
            <a:avLst/>
          </a:prstGeom>
        </p:spPr>
        <p:txBody>
          <a:bodyPr wrap="square">
            <a:spAutoFit/>
          </a:bodyPr>
          <a:lstStyle/>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Также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контроль применяют для выявления прожогов, подрезов, оценки величины выпуклости и вогнутости корня шва, недопустимых для внешнего осмотра.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Наличие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таких дефектов приводит к тому, что проходящие через материал лучи ослабляются в различной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степени.</a:t>
            </a:r>
          </a:p>
          <a:p>
            <a:pPr algn="just">
              <a:spcBef>
                <a:spcPts val="600"/>
              </a:spcBef>
              <a:spcAft>
                <a:spcPts val="60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Регистрируя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распределение интенсивности проходящих лучей, можно определить наличие и расположение различных неоднородностей металла.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рентгенографическом контроле не выявляются:</a:t>
            </a:r>
            <a:endParaRPr lang="ru-RU" sz="1600"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любые несплошности и включения с размером в направлении просвечивания менее удвоенной чувствительности контроля</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непровары и трещины, плоскость раскрытия которых не совпадает с направлением просвечивания и (или) величина раскрытия менее значений, приведенных 0,1</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любые несплошности и включения, если их изображения на снимках совпадают с изображениями посторонних деталей, острых углов или резких перепадов трещин просвечиваемого металла</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b="1" i="1" dirty="0" smtClean="0">
                <a:solidFill>
                  <a:srgbClr val="7030A0"/>
                </a:solidFill>
                <a:latin typeface="Times New Roman" panose="02020603050405020304" pitchFamily="18" charset="0"/>
                <a:cs typeface="Times New Roman" panose="02020603050405020304" pitchFamily="18" charset="0"/>
              </a:rPr>
              <a:t>     Рентгенографический </a:t>
            </a:r>
            <a:r>
              <a:rPr lang="ru-RU" b="1" i="1" dirty="0">
                <a:solidFill>
                  <a:srgbClr val="7030A0"/>
                </a:solidFill>
                <a:latin typeface="Times New Roman" panose="02020603050405020304" pitchFamily="18" charset="0"/>
                <a:cs typeface="Times New Roman" panose="02020603050405020304" pitchFamily="18" charset="0"/>
              </a:rPr>
              <a:t>метод контроля эффективен только в том случае, если выбраны оптимальные режимы контроля: </a:t>
            </a:r>
            <a:endParaRPr lang="ru-RU" b="1" i="1" dirty="0" smtClean="0">
              <a:solidFill>
                <a:srgbClr val="7030A0"/>
              </a:solidFill>
              <a:latin typeface="Times New Roman" panose="02020603050405020304" pitchFamily="18" charset="0"/>
              <a:cs typeface="Times New Roman" panose="02020603050405020304" pitchFamily="18" charset="0"/>
            </a:endParaRPr>
          </a:p>
          <a:p>
            <a:pPr algn="just"/>
            <a:r>
              <a:rPr lang="ru-RU" b="1" i="1" dirty="0" smtClean="0">
                <a:solidFill>
                  <a:srgbClr val="7030A0"/>
                </a:solidFill>
                <a:latin typeface="Times New Roman" panose="02020603050405020304" pitchFamily="18" charset="0"/>
                <a:cs typeface="Times New Roman" panose="02020603050405020304" pitchFamily="18" charset="0"/>
              </a:rPr>
              <a:t>- определены </a:t>
            </a:r>
            <a:r>
              <a:rPr lang="ru-RU" b="1" i="1" dirty="0">
                <a:solidFill>
                  <a:srgbClr val="7030A0"/>
                </a:solidFill>
                <a:latin typeface="Times New Roman" panose="02020603050405020304" pitchFamily="18" charset="0"/>
                <a:cs typeface="Times New Roman" panose="02020603050405020304" pitchFamily="18" charset="0"/>
              </a:rPr>
              <a:t>геометрические параметры </a:t>
            </a:r>
            <a:r>
              <a:rPr lang="ru-RU" b="1" i="1" dirty="0" smtClean="0">
                <a:solidFill>
                  <a:srgbClr val="7030A0"/>
                </a:solidFill>
                <a:latin typeface="Times New Roman" panose="02020603050405020304" pitchFamily="18" charset="0"/>
                <a:cs typeface="Times New Roman" panose="02020603050405020304" pitchFamily="18" charset="0"/>
              </a:rPr>
              <a:t>контроля; </a:t>
            </a:r>
          </a:p>
          <a:p>
            <a:pPr algn="just"/>
            <a:r>
              <a:rPr lang="ru-RU" b="1" i="1" dirty="0" smtClean="0">
                <a:solidFill>
                  <a:srgbClr val="7030A0"/>
                </a:solidFill>
                <a:latin typeface="Times New Roman" panose="02020603050405020304" pitchFamily="18" charset="0"/>
                <a:cs typeface="Times New Roman" panose="02020603050405020304" pitchFamily="18" charset="0"/>
              </a:rPr>
              <a:t>- размер </a:t>
            </a:r>
            <a:r>
              <a:rPr lang="ru-RU" b="1" i="1" dirty="0">
                <a:solidFill>
                  <a:srgbClr val="7030A0"/>
                </a:solidFill>
                <a:latin typeface="Times New Roman" panose="02020603050405020304" pitchFamily="18" charset="0"/>
                <a:cs typeface="Times New Roman" panose="02020603050405020304" pitchFamily="18" charset="0"/>
              </a:rPr>
              <a:t>фокусного пятна трубки, фокусное </a:t>
            </a:r>
            <a:r>
              <a:rPr lang="ru-RU" b="1" i="1" dirty="0" smtClean="0">
                <a:solidFill>
                  <a:srgbClr val="7030A0"/>
                </a:solidFill>
                <a:latin typeface="Times New Roman" panose="02020603050405020304" pitchFamily="18" charset="0"/>
                <a:cs typeface="Times New Roman" panose="02020603050405020304" pitchFamily="18" charset="0"/>
              </a:rPr>
              <a:t>расстояние; </a:t>
            </a:r>
          </a:p>
          <a:p>
            <a:pPr algn="just"/>
            <a:r>
              <a:rPr lang="ru-RU" b="1" i="1" dirty="0" smtClean="0">
                <a:solidFill>
                  <a:srgbClr val="7030A0"/>
                </a:solidFill>
                <a:latin typeface="Times New Roman" panose="02020603050405020304" pitchFamily="18" charset="0"/>
                <a:cs typeface="Times New Roman" panose="02020603050405020304" pitchFamily="18" charset="0"/>
              </a:rPr>
              <a:t>- расстояние </a:t>
            </a:r>
            <a:r>
              <a:rPr lang="ru-RU" b="1" i="1" dirty="0">
                <a:solidFill>
                  <a:srgbClr val="7030A0"/>
                </a:solidFill>
                <a:latin typeface="Times New Roman" panose="02020603050405020304" pitchFamily="18" charset="0"/>
                <a:cs typeface="Times New Roman" panose="02020603050405020304" pitchFamily="18" charset="0"/>
              </a:rPr>
              <a:t>от контролируемого объекта до преобразователя </a:t>
            </a:r>
            <a:r>
              <a:rPr lang="ru-RU" b="1" i="1" dirty="0" err="1" smtClean="0">
                <a:solidFill>
                  <a:srgbClr val="7030A0"/>
                </a:solidFill>
                <a:latin typeface="Times New Roman" panose="02020603050405020304" pitchFamily="18" charset="0"/>
                <a:cs typeface="Times New Roman" panose="02020603050405020304" pitchFamily="18" charset="0"/>
              </a:rPr>
              <a:t>излучени</a:t>
            </a:r>
            <a:r>
              <a:rPr lang="ru-RU" b="1" i="1" dirty="0" smtClean="0">
                <a:solidFill>
                  <a:srgbClr val="7030A0"/>
                </a:solidFill>
                <a:latin typeface="Times New Roman" panose="02020603050405020304" pitchFamily="18" charset="0"/>
                <a:cs typeface="Times New Roman" panose="02020603050405020304" pitchFamily="18" charset="0"/>
              </a:rPr>
              <a:t>; </a:t>
            </a:r>
          </a:p>
          <a:p>
            <a:pPr algn="just"/>
            <a:r>
              <a:rPr lang="ru-RU" b="1" i="1" dirty="0" smtClean="0">
                <a:solidFill>
                  <a:srgbClr val="7030A0"/>
                </a:solidFill>
                <a:latin typeface="Times New Roman" panose="02020603050405020304" pitchFamily="18" charset="0"/>
                <a:cs typeface="Times New Roman" panose="02020603050405020304" pitchFamily="18" charset="0"/>
              </a:rPr>
              <a:t>- напряжение </a:t>
            </a:r>
            <a:r>
              <a:rPr lang="ru-RU" b="1" i="1" dirty="0">
                <a:solidFill>
                  <a:srgbClr val="7030A0"/>
                </a:solidFill>
                <a:latin typeface="Times New Roman" panose="02020603050405020304" pitchFamily="18" charset="0"/>
                <a:cs typeface="Times New Roman" panose="02020603050405020304" pitchFamily="18" charset="0"/>
              </a:rPr>
              <a:t>и ток рентгеновской трубки</a:t>
            </a:r>
            <a:r>
              <a:rPr lang="ru-RU" b="1" i="1" dirty="0" smtClean="0">
                <a:solidFill>
                  <a:srgbClr val="7030A0"/>
                </a:solidFill>
                <a:latin typeface="Times New Roman" panose="02020603050405020304" pitchFamily="18" charset="0"/>
                <a:cs typeface="Times New Roman" panose="02020603050405020304" pitchFamily="18" charset="0"/>
              </a:rPr>
              <a:t>.</a:t>
            </a:r>
            <a:endParaRPr lang="ru-RU" sz="1600" b="1"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7327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1940988" cy="6278642"/>
          </a:xfrm>
          <a:prstGeom prst="rect">
            <a:avLst/>
          </a:prstGeom>
        </p:spPr>
        <p:txBody>
          <a:bodyPr wrap="square">
            <a:spAutoFit/>
          </a:bodyPr>
          <a:lstStyle/>
          <a:p>
            <a:pPr algn="just">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1 Схема, сущность и классификация радиационных методов контроля. </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Радиационные методы контроля сварных соединений проводятся с целью выявления внутренних дефектов в шве и околошовной зоне (непроваров, газовых пор, включений, трещин).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Выявление внутренних дефектов при просвечивании основано на способности рентгеновского и гамма – излучения проникать через непрозрачные материалы, ослабляться и рассеиваться в зависимости от его толщины и плотности, а также воздействовать на эмульсию фотопленки и вызывать свечение отдельных химических элементов.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smtClean="0">
                <a:solidFill>
                  <a:srgbClr val="7030A0"/>
                </a:solidFill>
                <a:latin typeface="Times New Roman" panose="02020603050405020304" pitchFamily="18" charset="0"/>
                <a:cs typeface="Times New Roman" panose="02020603050405020304" pitchFamily="18" charset="0"/>
              </a:rPr>
              <a:t>В качестве ионизирующего излучения при радиационных методах контроля используют: </a:t>
            </a:r>
            <a:r>
              <a:rPr lang="ru-RU" b="1" i="1" dirty="0" smtClean="0">
                <a:solidFill>
                  <a:srgbClr val="7030A0"/>
                </a:solidFill>
                <a:latin typeface="Times New Roman" panose="02020603050405020304" pitchFamily="18" charset="0"/>
                <a:cs typeface="Times New Roman" panose="02020603050405020304" pitchFamily="18" charset="0"/>
              </a:rPr>
              <a:t>рентгеновское излучение (</a:t>
            </a:r>
            <a:r>
              <a:rPr lang="ru-RU" b="1" i="1" dirty="0" smtClean="0">
                <a:solidFill>
                  <a:srgbClr val="FF0000"/>
                </a:solidFill>
                <a:latin typeface="Times New Roman" panose="02020603050405020304" pitchFamily="18" charset="0"/>
                <a:cs typeface="Times New Roman" panose="02020603050405020304" pitchFamily="18" charset="0"/>
              </a:rPr>
              <a:t>контроль R –излучением</a:t>
            </a:r>
            <a:r>
              <a:rPr lang="ru-RU" b="1" i="1" dirty="0" smtClean="0">
                <a:solidFill>
                  <a:srgbClr val="7030A0"/>
                </a:solidFill>
                <a:latin typeface="Times New Roman" panose="02020603050405020304" pitchFamily="18" charset="0"/>
                <a:cs typeface="Times New Roman" panose="02020603050405020304" pitchFamily="18" charset="0"/>
              </a:rPr>
              <a:t>) и гамма излучение.</a:t>
            </a:r>
          </a:p>
          <a:p>
            <a:pPr algn="just"/>
            <a:r>
              <a:rPr lang="ru-RU" b="1" dirty="0" smtClean="0">
                <a:solidFill>
                  <a:srgbClr val="FF0000"/>
                </a:solidFill>
                <a:latin typeface="Times New Roman" panose="02020603050405020304" pitchFamily="18" charset="0"/>
                <a:cs typeface="Times New Roman" panose="02020603050405020304" pitchFamily="18" charset="0"/>
              </a:rPr>
              <a:t>R – излучение </a:t>
            </a:r>
            <a:r>
              <a:rPr lang="ru-RU" b="1" dirty="0" smtClean="0">
                <a:latin typeface="Times New Roman" panose="02020603050405020304" pitchFamily="18" charset="0"/>
                <a:cs typeface="Times New Roman" panose="02020603050405020304" pitchFamily="18" charset="0"/>
              </a:rPr>
              <a:t>образуется в результате торможения на аноде рентгеновской трубки свободных электронов. </a:t>
            </a:r>
          </a:p>
          <a:p>
            <a:pPr algn="just"/>
            <a:r>
              <a:rPr lang="ru-RU" b="1" dirty="0">
                <a:solidFill>
                  <a:srgbClr val="002060"/>
                </a:solidFill>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    Гамма излучение образуется в результате распада ядер радиоактивных элементов (изотопов). В качестве изотопов применяемых в радиационной дефектоскопии используют: </a:t>
            </a:r>
          </a:p>
          <a:p>
            <a:pPr algn="just"/>
            <a:r>
              <a:rPr lang="ru-RU" b="1" dirty="0">
                <a:solidFill>
                  <a:srgbClr val="002060"/>
                </a:solidFill>
                <a:latin typeface="Times New Roman" panose="02020603050405020304" pitchFamily="18" charset="0"/>
                <a:cs typeface="Times New Roman" panose="02020603050405020304" pitchFamily="18" charset="0"/>
              </a:rPr>
              <a:t>-</a:t>
            </a:r>
            <a:r>
              <a:rPr lang="ru-RU" b="1" i="1" dirty="0" smtClean="0">
                <a:solidFill>
                  <a:srgbClr val="002060"/>
                </a:solidFill>
                <a:latin typeface="Times New Roman" panose="02020603050405020304" pitchFamily="18" charset="0"/>
                <a:cs typeface="Times New Roman" panose="02020603050405020304" pitchFamily="18" charset="0"/>
              </a:rPr>
              <a:t>Тулий – 170;   -Цезий – 137;     -Селен – 75;   -Иридий -192. </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Методы радиационного контроля различаются способами регистрации дефектов и соответственно делятся на радиографические, радиоскопические и радиометрические.</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Радиографические методы радиационного неразрушающего контроля основаны на преобразовании радиационного изображения контролируемого объекта в радиографический снимок.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На практике этот метод наиболее широко распространен в связи с его простотой и документальным подтверждением полученных результатов. </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6868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918" y="0"/>
            <a:ext cx="12044082" cy="6155531"/>
          </a:xfrm>
          <a:prstGeom prst="rect">
            <a:avLst/>
          </a:prstGeom>
        </p:spPr>
        <p:txBody>
          <a:bodyPr wrap="square">
            <a:spAutoFit/>
          </a:bodyPr>
          <a:lstStyle/>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В зависимости от используемых детекторов различают пленочную радиографию и ксерорадиографию</a:t>
            </a:r>
            <a:r>
              <a:rPr lang="ru-RU" b="1" dirty="0" smtClean="0">
                <a:latin typeface="Times New Roman" panose="02020603050405020304" pitchFamily="18" charset="0"/>
                <a:cs typeface="Times New Roman" panose="02020603050405020304" pitchFamily="18" charset="0"/>
              </a:rPr>
              <a:t>. </a:t>
            </a:r>
          </a:p>
          <a:p>
            <a:pPr algn="just">
              <a:spcBef>
                <a:spcPts val="600"/>
              </a:spcBef>
              <a:spcAft>
                <a:spcPts val="600"/>
              </a:spcAft>
            </a:pPr>
            <a:r>
              <a:rPr lang="ru-RU" b="1" dirty="0">
                <a:solidFill>
                  <a:srgbClr val="002060"/>
                </a:solidFill>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    В первом случае детектором скрытого изображения и регистратором статического видимого изображения служит фоточувствительная пленка, во втором — полупроводниковая пластина, а в качестве регистратора используют обычную бумагу.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Радиационная интроскопия </a:t>
            </a:r>
            <a:r>
              <a:rPr lang="ru-RU" b="1" dirty="0" smtClean="0">
                <a:latin typeface="Times New Roman" panose="02020603050405020304" pitchFamily="18" charset="0"/>
                <a:cs typeface="Times New Roman" panose="02020603050405020304" pitchFamily="18" charset="0"/>
              </a:rPr>
              <a:t>– метод, основанный на преобразовании радиационного изображения контролируемого объекта в световое изображение на выходном экране радиационно-оптического преобразователя, причем анализ полученного изображения проводится в процессе контроля.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Чувствительность этого метода несколько меньше, чем радиографии, но его преимуществами являются повышенная достоверность получаемых результатов благодаря возможности стереоскопического видения дефектов и рассмотрения изделий под разными углами, "</a:t>
            </a:r>
            <a:r>
              <a:rPr lang="ru-RU" b="1" dirty="0" smtClean="0">
                <a:solidFill>
                  <a:srgbClr val="FF0000"/>
                </a:solidFill>
                <a:latin typeface="Times New Roman" panose="02020603050405020304" pitchFamily="18" charset="0"/>
                <a:cs typeface="Times New Roman" panose="02020603050405020304" pitchFamily="18" charset="0"/>
              </a:rPr>
              <a:t>экспрессность</a:t>
            </a:r>
            <a:r>
              <a:rPr lang="ru-RU" b="1" dirty="0" smtClean="0">
                <a:latin typeface="Times New Roman" panose="02020603050405020304" pitchFamily="18" charset="0"/>
                <a:cs typeface="Times New Roman" panose="02020603050405020304" pitchFamily="18" charset="0"/>
              </a:rPr>
              <a:t>" и непрерывность контроля.</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Радиометрическая дефектоскопия </a:t>
            </a:r>
            <a:r>
              <a:rPr lang="ru-RU" b="1" dirty="0" smtClean="0">
                <a:latin typeface="Times New Roman" panose="02020603050405020304" pitchFamily="18" charset="0"/>
                <a:cs typeface="Times New Roman" panose="02020603050405020304" pitchFamily="18" charset="0"/>
              </a:rPr>
              <a:t>– метод получения информации о внутреннем состоянии сварного шва и околошовной зоны, просвечиваемых ионизирующим излучением, в виде электрических сигналов (различной величины, длительности или количества).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Этот метод обеспечивает наибольшие возможности автоматизации процесса контроля и осуществления автоматической обратной святи контроля и технологического процесса изготовления изделия. </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Преимуществом метода является возможность проведения непрерывного высокопроизводительного контроля качества изделия. </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По чувствительности этот метод не уступает радиографии. </a:t>
            </a:r>
            <a:endParaRPr lang="ru-RU"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968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365" y="1"/>
            <a:ext cx="12030635" cy="2185214"/>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Радиографический метод используют для контроля изделий ответственного назначения. </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Суть этого метода заключается в том, что на исследуемый материал (</a:t>
            </a:r>
            <a:r>
              <a:rPr lang="ru-RU" b="1" dirty="0" smtClean="0">
                <a:solidFill>
                  <a:srgbClr val="FF0000"/>
                </a:solidFill>
                <a:latin typeface="Times New Roman" panose="02020603050405020304" pitchFamily="18" charset="0"/>
                <a:cs typeface="Times New Roman" panose="02020603050405020304" pitchFamily="18" charset="0"/>
              </a:rPr>
              <a:t>рис. 8</a:t>
            </a:r>
            <a:r>
              <a:rPr lang="ru-RU" b="1" dirty="0" smtClean="0">
                <a:latin typeface="Times New Roman" panose="02020603050405020304" pitchFamily="18" charset="0"/>
                <a:cs typeface="Times New Roman" panose="02020603050405020304" pitchFamily="18" charset="0"/>
              </a:rPr>
              <a:t>) воздействуют рентгеновскими лучами. Пройдя через металл, лучи воздействуют на эмульсию фотопленку, вызывая ее потемнение. Потемнение пленки тем больше, чем меньшую плотность имеет металл на их пути. Поскольку любой дефект сварного соединения — это своего рода несплошность, и следовательно, имеющая меньшую плотность, то такие внутренние дефекты, как поры, раковины, трещины, будут выглядеть на пленке более темными пятнами, чем окружающий металл. </a:t>
            </a:r>
            <a:endParaRPr lang="ru-RU"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98356" y="2185215"/>
            <a:ext cx="3681973" cy="2924667"/>
          </a:xfrm>
          <a:prstGeom prst="rect">
            <a:avLst/>
          </a:prstGeom>
          <a:ln>
            <a:solidFill>
              <a:schemeClr val="tx1"/>
            </a:solidFill>
          </a:ln>
        </p:spPr>
      </p:pic>
      <p:sp>
        <p:nvSpPr>
          <p:cNvPr id="4" name="Прямоугольник 3"/>
          <p:cNvSpPr/>
          <p:nvPr/>
        </p:nvSpPr>
        <p:spPr>
          <a:xfrm>
            <a:off x="161365" y="5204013"/>
            <a:ext cx="4061011" cy="15464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smtClean="0">
                <a:solidFill>
                  <a:srgbClr val="C00000"/>
                </a:solidFill>
                <a:latin typeface="Times New Roman" panose="02020603050405020304" pitchFamily="18" charset="0"/>
                <a:cs typeface="Times New Roman" panose="02020603050405020304" pitchFamily="18" charset="0"/>
              </a:rPr>
              <a:t>Рис.8 Схема радиографического контроля</a:t>
            </a:r>
          </a:p>
          <a:p>
            <a:r>
              <a:rPr lang="ru-RU" sz="1600" b="1" dirty="0" smtClean="0">
                <a:solidFill>
                  <a:srgbClr val="C00000"/>
                </a:solidFill>
                <a:latin typeface="Times New Roman" panose="02020603050405020304" pitchFamily="18" charset="0"/>
                <a:cs typeface="Times New Roman" panose="02020603050405020304" pitchFamily="18" charset="0"/>
              </a:rPr>
              <a:t>1-источник излучения; 2-поток </a:t>
            </a:r>
            <a:r>
              <a:rPr lang="en-US" sz="1600" b="1" dirty="0" smtClean="0">
                <a:solidFill>
                  <a:srgbClr val="C00000"/>
                </a:solidFill>
                <a:latin typeface="Times New Roman" panose="02020603050405020304" pitchFamily="18" charset="0"/>
                <a:cs typeface="Times New Roman" panose="02020603050405020304" pitchFamily="18" charset="0"/>
              </a:rPr>
              <a:t>R</a:t>
            </a:r>
            <a:r>
              <a:rPr lang="ru-RU" sz="1600" b="1" dirty="0" smtClean="0">
                <a:solidFill>
                  <a:srgbClr val="C00000"/>
                </a:solidFill>
                <a:latin typeface="Times New Roman" panose="02020603050405020304" pitchFamily="18" charset="0"/>
                <a:cs typeface="Times New Roman" panose="02020603050405020304" pitchFamily="18" charset="0"/>
              </a:rPr>
              <a:t>-излучения; 3-диафрагма; 4-сварной шов с дефектом; 5-светопроницаемая кассета; 6-рентгенографическая пленка.</a:t>
            </a:r>
            <a:endParaRPr lang="ru-RU" sz="16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406153" y="2185215"/>
            <a:ext cx="7669306" cy="3631763"/>
          </a:xfrm>
          <a:prstGeom prst="rect">
            <a:avLst/>
          </a:prstGeom>
        </p:spPr>
        <p:txBody>
          <a:bodyPr wrap="square">
            <a:spAutoFit/>
          </a:bodyPr>
          <a:lstStyle/>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Достоинства метода: </a:t>
            </a:r>
            <a:r>
              <a:rPr lang="ru-RU" b="1" dirty="0" smtClean="0">
                <a:latin typeface="Times New Roman" panose="02020603050405020304" pitchFamily="18" charset="0"/>
                <a:cs typeface="Times New Roman" panose="02020603050405020304" pitchFamily="18" charset="0"/>
              </a:rPr>
              <a:t>относительная простота интерпретации дефектов; наличие документа (пленки) после выполнения контроля. </a:t>
            </a:r>
          </a:p>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Недостатки метода: </a:t>
            </a:r>
          </a:p>
          <a:p>
            <a:pPr marL="285750" indent="-285750" algn="just">
              <a:spcBef>
                <a:spcPts val="600"/>
              </a:spcBef>
              <a:spcAft>
                <a:spcPts val="600"/>
              </a:spcAft>
              <a:buFontTx/>
              <a:buChar char="-"/>
            </a:pPr>
            <a:r>
              <a:rPr lang="ru-RU" b="1" dirty="0" smtClean="0">
                <a:latin typeface="Times New Roman" panose="02020603050405020304" pitchFamily="18" charset="0"/>
                <a:cs typeface="Times New Roman" panose="02020603050405020304" pitchFamily="18" charset="0"/>
              </a:rPr>
              <a:t>вредность и опасность излучения; </a:t>
            </a:r>
          </a:p>
          <a:p>
            <a:pPr marL="285750" indent="-285750" algn="just">
              <a:spcBef>
                <a:spcPts val="600"/>
              </a:spcBef>
              <a:spcAft>
                <a:spcPts val="600"/>
              </a:spcAft>
              <a:buFontTx/>
              <a:buChar char="-"/>
            </a:pPr>
            <a:r>
              <a:rPr lang="ru-RU" b="1" dirty="0" smtClean="0">
                <a:latin typeface="Times New Roman" panose="02020603050405020304" pitchFamily="18" charset="0"/>
                <a:cs typeface="Times New Roman" panose="02020603050405020304" pitchFamily="18" charset="0"/>
              </a:rPr>
              <a:t>ограничение по толщине контролируемого металла; </a:t>
            </a:r>
          </a:p>
          <a:p>
            <a:pPr marL="285750" indent="-285750" algn="just">
              <a:spcBef>
                <a:spcPts val="600"/>
              </a:spcBef>
              <a:spcAft>
                <a:spcPts val="600"/>
              </a:spcAft>
              <a:buFontTx/>
              <a:buChar char="-"/>
            </a:pPr>
            <a:r>
              <a:rPr lang="ru-RU" b="1" dirty="0" smtClean="0">
                <a:latin typeface="Times New Roman" panose="02020603050405020304" pitchFamily="18" charset="0"/>
                <a:cs typeface="Times New Roman" panose="02020603050405020304" pitchFamily="18" charset="0"/>
              </a:rPr>
              <a:t>трудность выявления «тонких» дефектов при их неблагоприятном расположении по отношению к направлению лучей (трещин, плоскость расположения которых перпендикулярна лучам); </a:t>
            </a:r>
          </a:p>
          <a:p>
            <a:pPr marL="285750" indent="-285750" algn="just">
              <a:spcBef>
                <a:spcPts val="600"/>
              </a:spcBef>
              <a:spcAft>
                <a:spcPts val="600"/>
              </a:spcAft>
              <a:buFontTx/>
              <a:buChar char="-"/>
            </a:pPr>
            <a:r>
              <a:rPr lang="ru-RU" b="1" dirty="0" smtClean="0">
                <a:latin typeface="Times New Roman" panose="02020603050405020304" pitchFamily="18" charset="0"/>
                <a:cs typeface="Times New Roman" panose="02020603050405020304" pitchFamily="18" charset="0"/>
              </a:rPr>
              <a:t>низкая производительность и относительно высокая стоимость материалов для контроля. </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56834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1694" y="109817"/>
            <a:ext cx="6231872" cy="4359338"/>
          </a:xfrm>
          <a:prstGeom prst="rect">
            <a:avLst/>
          </a:prstGeom>
          <a:ln>
            <a:solidFill>
              <a:schemeClr val="tx1"/>
            </a:solidFill>
          </a:ln>
        </p:spPr>
      </p:pic>
      <p:pic>
        <p:nvPicPr>
          <p:cNvPr id="3" name="Рисунок 2"/>
          <p:cNvPicPr>
            <a:picLocks noChangeAspect="1"/>
          </p:cNvPicPr>
          <p:nvPr/>
        </p:nvPicPr>
        <p:blipFill>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395274" y="109817"/>
            <a:ext cx="5529186" cy="4359338"/>
          </a:xfrm>
          <a:prstGeom prst="rect">
            <a:avLst/>
          </a:prstGeom>
          <a:ln>
            <a:solidFill>
              <a:schemeClr val="tx1"/>
            </a:solidFill>
          </a:ln>
        </p:spPr>
      </p:pic>
    </p:spTree>
    <p:extLst>
      <p:ext uri="{BB962C8B-B14F-4D97-AF65-F5344CB8AC3E}">
        <p14:creationId xmlns:p14="http://schemas.microsoft.com/office/powerpoint/2010/main" val="2657092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32510" y="121022"/>
            <a:ext cx="6308631" cy="5089153"/>
          </a:xfrm>
          <a:prstGeom prst="rect">
            <a:avLst/>
          </a:prstGeom>
          <a:ln>
            <a:solidFill>
              <a:schemeClr val="tx1"/>
            </a:solidFill>
          </a:ln>
        </p:spPr>
      </p:pic>
      <p:pic>
        <p:nvPicPr>
          <p:cNvPr id="3" name="Рисунок 2"/>
          <p:cNvPicPr>
            <a:picLocks noChangeAspect="1"/>
          </p:cNvPicPr>
          <p:nvPr/>
        </p:nvPicPr>
        <p:blipFill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sharpenSoften amount="50000"/>
                    </a14:imgEffect>
                  </a14:imgLayer>
                </a14:imgProps>
              </a:ext>
            </a:extLst>
          </a:blip>
          <a:srcRect t="5219"/>
          <a:stretch/>
        </p:blipFill>
        <p:spPr>
          <a:xfrm>
            <a:off x="6548718" y="121022"/>
            <a:ext cx="5643282" cy="3886202"/>
          </a:xfrm>
          <a:prstGeom prst="rect">
            <a:avLst/>
          </a:prstGeom>
          <a:ln>
            <a:solidFill>
              <a:schemeClr val="tx1"/>
            </a:solidFill>
          </a:ln>
        </p:spPr>
      </p:pic>
      <p:pic>
        <p:nvPicPr>
          <p:cNvPr id="4" name="Рисунок 3"/>
          <p:cNvPicPr>
            <a:picLocks noChangeAspect="1"/>
          </p:cNvPicPr>
          <p:nvPr/>
        </p:nvPicPr>
        <p:blipFill>
          <a:blip r:embed="rId6">
            <a:duotone>
              <a:prstClr val="black"/>
              <a:srgbClr val="D9C3A5">
                <a:tint val="50000"/>
                <a:satMod val="180000"/>
              </a:srgbClr>
            </a:duotone>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647048" y="4128247"/>
            <a:ext cx="5441858" cy="2658236"/>
          </a:xfrm>
          <a:prstGeom prst="rect">
            <a:avLst/>
          </a:prstGeom>
          <a:ln>
            <a:solidFill>
              <a:schemeClr val="tx1"/>
            </a:solidFill>
          </a:ln>
        </p:spPr>
      </p:pic>
    </p:spTree>
    <p:extLst>
      <p:ext uri="{BB962C8B-B14F-4D97-AF65-F5344CB8AC3E}">
        <p14:creationId xmlns:p14="http://schemas.microsoft.com/office/powerpoint/2010/main" val="3827866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15064" y="3080825"/>
            <a:ext cx="6696221"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smtClean="0">
                <a:solidFill>
                  <a:srgbClr val="C00000"/>
                </a:solidFill>
                <a:latin typeface="Times New Roman" panose="02020603050405020304" pitchFamily="18" charset="0"/>
                <a:cs typeface="Times New Roman" panose="02020603050405020304" pitchFamily="18" charset="0"/>
              </a:rPr>
              <a:t>БЛАГОДАРЮ ЗА ВНИМАНИЕ!</a:t>
            </a:r>
            <a:endParaRPr lang="ru-R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0076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816</Words>
  <Application>Microsoft Office PowerPoint</Application>
  <PresentationFormat>Широкоэкранный</PresentationFormat>
  <Paragraphs>54</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4</cp:revision>
  <dcterms:created xsi:type="dcterms:W3CDTF">2022-12-03T14:40:29Z</dcterms:created>
  <dcterms:modified xsi:type="dcterms:W3CDTF">2022-12-03T15:13:23Z</dcterms:modified>
</cp:coreProperties>
</file>